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285" r:id="rId5"/>
    <p:sldId id="302" r:id="rId6"/>
    <p:sldId id="303" r:id="rId7"/>
    <p:sldId id="304" r:id="rId8"/>
    <p:sldId id="305" r:id="rId9"/>
    <p:sldId id="301" r:id="rId10"/>
    <p:sldId id="25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156" y="102"/>
      </p:cViewPr>
      <p:guideLst/>
    </p:cSldViewPr>
  </p:slideViewPr>
  <p:outlineViewPr>
    <p:cViewPr>
      <p:scale>
        <a:sx n="33" d="100"/>
        <a:sy n="33" d="100"/>
      </p:scale>
      <p:origin x="0" y="-1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413764-5AD9-E889-944D-1707A854A1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45D53-BE96-955D-B578-2BF8F356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B9C3D-A6AA-4477-AC5E-4C46DDCA9DCD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D3793-52FB-891B-2A0C-91D892716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8DAAB-C45C-E833-ECEB-14DCA0F17F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E28C3-D699-4CA0-B343-5111DC591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09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06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9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76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5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9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A66DDD-7D9C-9641-30E9-932C5FD2D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3715" y="0"/>
            <a:ext cx="24973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40F8B-6B6E-1B1A-7CC7-F44CB188B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52729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8633"/>
            <a:ext cx="7156415" cy="3360734"/>
          </a:xfrm>
        </p:spPr>
        <p:txBody>
          <a:bodyPr tIns="0" bIns="0" anchor="ctr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59A209-D12B-6E67-931A-5CB9E7110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2" y="254794"/>
            <a:ext cx="8248616" cy="6367462"/>
            <a:chOff x="1689101" y="254794"/>
            <a:chExt cx="8248616" cy="63674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0" y="1543050"/>
            <a:ext cx="8248611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19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96BC47-DB6B-4A01-6575-4D14CAEB3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51400" y="586740"/>
            <a:ext cx="6643944" cy="1653540"/>
          </a:xfrm>
        </p:spPr>
        <p:txBody>
          <a:bodyPr anchor="ctr"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22860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BE81C174-B581-A6F3-A3B5-8072C0050E9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851400" y="2495074"/>
            <a:ext cx="6643944" cy="3776186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4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287CC22-A7CC-E0D0-F44E-BA217E882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502400" cy="68580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05842" y="867412"/>
            <a:ext cx="3196558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53224" y="867412"/>
            <a:ext cx="4742119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51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AFFC437-DF02-7776-8224-91AD11D7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5238" y="-4"/>
            <a:ext cx="78676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767E2A-FC6B-2D96-EF20-768A6E8B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6323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A79F2D-2D69-D1C7-FD7D-70C2EAE42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05BE07A-FC17-07E2-4E28-5883FC2C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6D408C-2A4E-CEE1-5980-F9BC89383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E622ED-3DA5-D5E9-B688-B2000E522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1677B7-A20C-1A5D-301E-5B7DCAF1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AD29FD-92CC-65CC-1E8B-437A1E59A5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89960" y="892175"/>
            <a:ext cx="7482839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813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92207A-D227-5650-4C58-FA396957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5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23BCBAF-4668-B2E6-7681-7E02428B4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46134" y="-4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3"/>
            <a:ext cx="7156415" cy="1740548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D99B65-6C51-CA99-9872-6FD254075A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21271" y="3670658"/>
            <a:ext cx="5149459" cy="1510939"/>
          </a:xfrm>
        </p:spPr>
        <p:txBody>
          <a:bodyPr lIns="18288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228600" indent="0" algn="ctr">
              <a:buNone/>
              <a:defRPr sz="20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2000"/>
            </a:lvl4pPr>
            <a:lvl5pPr marL="914400" indent="0" algn="ctr"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51251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BCEE60A-6295-FCD1-542F-52EA50B3B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51031"/>
          <a:stretch/>
        </p:blipFill>
        <p:spPr>
          <a:xfrm rot="16200000">
            <a:off x="7083880" y="1749876"/>
            <a:ext cx="6858000" cy="33582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2E5EBF7-4D05-239B-0B70-F9AD5B56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667"/>
          <a:stretch/>
        </p:blipFill>
        <p:spPr>
          <a:xfrm rot="5400000">
            <a:off x="-742950" y="742950"/>
            <a:ext cx="68580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72100" y="892175"/>
            <a:ext cx="3461659" cy="5073650"/>
          </a:xfrm>
          <a:effectLst/>
        </p:spPr>
        <p:txBody>
          <a:bodyPr anchor="ctr">
            <a:normAutofit/>
          </a:bodyPr>
          <a:lstStyle>
            <a:lvl1pPr marL="0" indent="0" algn="ctr">
              <a:spcAft>
                <a:spcPts val="600"/>
              </a:spcAft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2pPr>
            <a:lvl3pPr marL="4572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6858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4pPr>
            <a:lvl5pPr marL="9144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4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E62E882-4E93-85DF-DE0B-6F64263A3B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9664698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9664698 w 12191999"/>
              <a:gd name="connsiteY3" fmla="*/ 6858000 h 6858000"/>
              <a:gd name="connsiteX4" fmla="*/ 0 w 12191999"/>
              <a:gd name="connsiteY4" fmla="*/ 0 h 6858000"/>
              <a:gd name="connsiteX5" fmla="*/ 2551176 w 12191999"/>
              <a:gd name="connsiteY5" fmla="*/ 0 h 6858000"/>
              <a:gd name="connsiteX6" fmla="*/ 2551176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96646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664698" y="6858000"/>
                </a:lnTo>
                <a:close/>
                <a:moveTo>
                  <a:pt x="0" y="0"/>
                </a:moveTo>
                <a:lnTo>
                  <a:pt x="2551176" y="0"/>
                </a:lnTo>
                <a:lnTo>
                  <a:pt x="255117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7287"/>
            <a:ext cx="7156415" cy="3363427"/>
          </a:xfrm>
        </p:spPr>
        <p:txBody>
          <a:bodyPr tIns="0" bIns="0" anchor="ctr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5476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CB7CBB1-8DA1-E416-2554-28C331D0A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16200000">
            <a:off x="6976110" y="1642110"/>
            <a:ext cx="6858000" cy="35737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E442E8B-94A4-D6CF-E77C-A046400CB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5400000">
            <a:off x="-1718310" y="1646872"/>
            <a:ext cx="6858000" cy="3573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C0E72D9-C2D7-3452-FBEB-5506D32118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5100"/>
            <a:ext cx="713739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8826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617646-6AF6-94B0-E660-98BCAC61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1400" y="892175"/>
            <a:ext cx="6617592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1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177A207-9B85-52B8-8ED0-3616C76742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086100 h 6858000"/>
              <a:gd name="connsiteX1" fmla="*/ 4375405 w 12192000"/>
              <a:gd name="connsiteY1" fmla="*/ 6858000 h 6858000"/>
              <a:gd name="connsiteX2" fmla="*/ 0 w 12192000"/>
              <a:gd name="connsiteY2" fmla="*/ 6858000 h 6858000"/>
              <a:gd name="connsiteX3" fmla="*/ 7816598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3771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3086100"/>
                </a:moveTo>
                <a:lnTo>
                  <a:pt x="4375405" y="6858000"/>
                </a:lnTo>
                <a:lnTo>
                  <a:pt x="0" y="6858000"/>
                </a:lnTo>
                <a:close/>
                <a:moveTo>
                  <a:pt x="7816598" y="0"/>
                </a:moveTo>
                <a:lnTo>
                  <a:pt x="12192000" y="0"/>
                </a:lnTo>
                <a:lnTo>
                  <a:pt x="12192000" y="37718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1"/>
            <a:ext cx="7156415" cy="2258568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45489-5B17-0977-F512-70D9A1087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2232"/>
            <a:ext cx="715641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615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346F93-664A-16A2-A824-FBB5F60B0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87468" cy="6858000"/>
          </a:xfrm>
          <a:custGeom>
            <a:avLst/>
            <a:gdLst>
              <a:gd name="connsiteX0" fmla="*/ 0 w 3987468"/>
              <a:gd name="connsiteY0" fmla="*/ 0 h 6858000"/>
              <a:gd name="connsiteX1" fmla="*/ 2450595 w 3987468"/>
              <a:gd name="connsiteY1" fmla="*/ 0 h 6858000"/>
              <a:gd name="connsiteX2" fmla="*/ 2774950 w 3987468"/>
              <a:gd name="connsiteY2" fmla="*/ 0 h 6858000"/>
              <a:gd name="connsiteX3" fmla="*/ 3146901 w 3987468"/>
              <a:gd name="connsiteY3" fmla="*/ 0 h 6858000"/>
              <a:gd name="connsiteX4" fmla="*/ 3152237 w 3987468"/>
              <a:gd name="connsiteY4" fmla="*/ 1372 h 6858000"/>
              <a:gd name="connsiteX5" fmla="*/ 3987468 w 3987468"/>
              <a:gd name="connsiteY5" fmla="*/ 1136650 h 6858000"/>
              <a:gd name="connsiteX6" fmla="*/ 3261452 w 3987468"/>
              <a:gd name="connsiteY6" fmla="*/ 2231955 h 6858000"/>
              <a:gd name="connsiteX7" fmla="*/ 3097572 w 3987468"/>
              <a:gd name="connsiteY7" fmla="*/ 2282826 h 6858000"/>
              <a:gd name="connsiteX8" fmla="*/ 3261452 w 3987468"/>
              <a:gd name="connsiteY8" fmla="*/ 2333697 h 6858000"/>
              <a:gd name="connsiteX9" fmla="*/ 3987468 w 3987468"/>
              <a:gd name="connsiteY9" fmla="*/ 3429001 h 6858000"/>
              <a:gd name="connsiteX10" fmla="*/ 3261452 w 3987468"/>
              <a:gd name="connsiteY10" fmla="*/ 4524306 h 6858000"/>
              <a:gd name="connsiteX11" fmla="*/ 3097574 w 3987468"/>
              <a:gd name="connsiteY11" fmla="*/ 4575176 h 6858000"/>
              <a:gd name="connsiteX12" fmla="*/ 3261452 w 3987468"/>
              <a:gd name="connsiteY12" fmla="*/ 4626047 h 6858000"/>
              <a:gd name="connsiteX13" fmla="*/ 3987468 w 3987468"/>
              <a:gd name="connsiteY13" fmla="*/ 5721351 h 6858000"/>
              <a:gd name="connsiteX14" fmla="*/ 3152237 w 3987468"/>
              <a:gd name="connsiteY14" fmla="*/ 6856629 h 6858000"/>
              <a:gd name="connsiteX15" fmla="*/ 3146905 w 3987468"/>
              <a:gd name="connsiteY15" fmla="*/ 6858000 h 6858000"/>
              <a:gd name="connsiteX16" fmla="*/ 2774950 w 3987468"/>
              <a:gd name="connsiteY16" fmla="*/ 6858000 h 6858000"/>
              <a:gd name="connsiteX17" fmla="*/ 2450591 w 3987468"/>
              <a:gd name="connsiteY17" fmla="*/ 6858000 h 6858000"/>
              <a:gd name="connsiteX18" fmla="*/ 0 w 3987468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7468" h="6858000">
                <a:moveTo>
                  <a:pt x="0" y="0"/>
                </a:moveTo>
                <a:lnTo>
                  <a:pt x="2450595" y="0"/>
                </a:lnTo>
                <a:lnTo>
                  <a:pt x="2774950" y="0"/>
                </a:lnTo>
                <a:lnTo>
                  <a:pt x="3146901" y="0"/>
                </a:lnTo>
                <a:lnTo>
                  <a:pt x="3152237" y="1372"/>
                </a:lnTo>
                <a:cubicBezTo>
                  <a:pt x="3636128" y="151878"/>
                  <a:pt x="3987468" y="603234"/>
                  <a:pt x="3987468" y="1136650"/>
                </a:cubicBezTo>
                <a:cubicBezTo>
                  <a:pt x="3987468" y="1629034"/>
                  <a:pt x="3688101" y="2051497"/>
                  <a:pt x="3261452" y="2231955"/>
                </a:cubicBezTo>
                <a:lnTo>
                  <a:pt x="3097572" y="2282826"/>
                </a:lnTo>
                <a:lnTo>
                  <a:pt x="3261452" y="2333697"/>
                </a:lnTo>
                <a:cubicBezTo>
                  <a:pt x="3688101" y="2514154"/>
                  <a:pt x="3987468" y="2936617"/>
                  <a:pt x="3987468" y="3429001"/>
                </a:cubicBezTo>
                <a:cubicBezTo>
                  <a:pt x="3987468" y="3921385"/>
                  <a:pt x="3688101" y="4343848"/>
                  <a:pt x="3261452" y="4524306"/>
                </a:cubicBezTo>
                <a:lnTo>
                  <a:pt x="3097574" y="4575176"/>
                </a:lnTo>
                <a:lnTo>
                  <a:pt x="3261452" y="4626047"/>
                </a:lnTo>
                <a:cubicBezTo>
                  <a:pt x="3688101" y="4806504"/>
                  <a:pt x="3987468" y="5228967"/>
                  <a:pt x="3987468" y="5721351"/>
                </a:cubicBezTo>
                <a:cubicBezTo>
                  <a:pt x="3987468" y="6254767"/>
                  <a:pt x="3636128" y="6706123"/>
                  <a:pt x="3152237" y="6856629"/>
                </a:cubicBezTo>
                <a:lnTo>
                  <a:pt x="3146905" y="6858000"/>
                </a:lnTo>
                <a:lnTo>
                  <a:pt x="2774950" y="6858000"/>
                </a:lnTo>
                <a:lnTo>
                  <a:pt x="24505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5411" y="76581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65411" y="359913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3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06B8E3C-9527-FBC2-184C-8D90C4520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572" y="1483837"/>
            <a:ext cx="2929829" cy="3890326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143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261226" y="1483837"/>
            <a:ext cx="4234117" cy="3890326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283464" indent="-283464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5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9E1A91-D555-1AE6-2CDF-324AF09F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08481" y="892176"/>
            <a:ext cx="4578319" cy="5073648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E6FE2D-89F6-4F06-E60F-5C1CB044DC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2400" y="892176"/>
            <a:ext cx="2430462" cy="507364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0" r:id="rId2"/>
    <p:sldLayoutId id="2147483747" r:id="rId3"/>
    <p:sldLayoutId id="2147483748" r:id="rId4"/>
    <p:sldLayoutId id="2147483708" r:id="rId5"/>
    <p:sldLayoutId id="2147483746" r:id="rId6"/>
    <p:sldLayoutId id="2147483725" r:id="rId7"/>
    <p:sldLayoutId id="2147483742" r:id="rId8"/>
    <p:sldLayoutId id="2147483736" r:id="rId9"/>
    <p:sldLayoutId id="2147483745" r:id="rId10"/>
    <p:sldLayoutId id="2147483741" r:id="rId11"/>
    <p:sldLayoutId id="2147483718" r:id="rId12"/>
    <p:sldLayoutId id="214748373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8633"/>
            <a:ext cx="7156415" cy="3360734"/>
          </a:xfrm>
          <a:noFill/>
          <a:ln w="38100" cap="sq">
            <a:noFill/>
            <a:miter lim="800000"/>
          </a:ln>
        </p:spPr>
        <p:txBody>
          <a:bodyPr lIns="0" rIns="0" anchor="ctr" anchorCtr="0">
            <a:normAutofit/>
          </a:bodyPr>
          <a:lstStyle/>
          <a:p>
            <a:pPr algn="ctr">
              <a:buNone/>
            </a:pPr>
            <a:r>
              <a:rPr lang="ru-RU" sz="2400" b="1" kern="150" dirty="0">
                <a:effectLst/>
                <a:ea typeface="Noto Serif CJK SC"/>
                <a:cs typeface="FreeSans"/>
              </a:rPr>
              <a:t>Курсовой проект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b="1" kern="150" dirty="0">
                <a:effectLst/>
                <a:ea typeface="Noto Serif CJK SC"/>
                <a:cs typeface="FreeSans"/>
              </a:rPr>
              <a:t> 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kern="150" dirty="0">
                <a:effectLst/>
                <a:ea typeface="Noto Serif CJK SC"/>
                <a:cs typeface="FreeSans"/>
              </a:rPr>
              <a:t>По МДК 09.02.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b="1" kern="150" dirty="0">
                <a:effectLst/>
                <a:ea typeface="Noto Serif CJK SC"/>
                <a:cs typeface="FreeSans"/>
              </a:rPr>
              <a:t> «Оптимизация веб-приложений»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b="1" kern="150" dirty="0">
                <a:effectLst/>
                <a:ea typeface="Noto Serif CJK SC"/>
                <a:cs typeface="FreeSans"/>
              </a:rPr>
              <a:t> 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kern="150" dirty="0">
                <a:effectLst/>
                <a:ea typeface="Noto Serif CJK SC"/>
                <a:cs typeface="FreeSans"/>
              </a:rPr>
              <a:t>На тему:</a:t>
            </a:r>
            <a:br>
              <a:rPr lang="ru-RU" sz="2400" kern="150" dirty="0">
                <a:effectLst/>
                <a:ea typeface="Noto Serif CJK SC"/>
                <a:cs typeface="FreeSans"/>
              </a:rPr>
            </a:br>
            <a:r>
              <a:rPr lang="ru-RU" sz="2400" b="1" kern="150" dirty="0">
                <a:effectLst/>
                <a:ea typeface="Noto Serif CJK SC"/>
                <a:cs typeface="FreeSans"/>
              </a:rPr>
              <a:t> «</a:t>
            </a:r>
            <a:r>
              <a:rPr lang="ru-RU" sz="2400" kern="150" dirty="0">
                <a:solidFill>
                  <a:srgbClr val="000000"/>
                </a:solidFill>
                <a:effectLst/>
                <a:ea typeface="Noto Serif CJK SC"/>
                <a:cs typeface="FreeSans"/>
              </a:rPr>
              <a:t>Разработка Web-сайта ветеринарной клиники</a:t>
            </a:r>
            <a:r>
              <a:rPr lang="ru-RU" sz="2400" b="1" kern="150" dirty="0">
                <a:effectLst/>
                <a:ea typeface="Noto Serif CJK SC"/>
                <a:cs typeface="FreeSans"/>
              </a:rPr>
              <a:t>»</a:t>
            </a:r>
            <a:endParaRPr lang="ru-RU" sz="2400" kern="150" dirty="0">
              <a:effectLst/>
              <a:ea typeface="Noto Serif CJK SC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lorful and highrise apartment blocks in the city">
            <a:extLst>
              <a:ext uri="{FF2B5EF4-FFF2-40B4-BE49-F238E27FC236}">
                <a16:creationId xmlns:a16="http://schemas.microsoft.com/office/drawing/2014/main" id="{46DCF626-D23F-1DB2-8526-F7FC9B057D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82" y="737421"/>
            <a:ext cx="7156415" cy="735845"/>
          </a:xfrm>
        </p:spPr>
        <p:txBody>
          <a:bodyPr/>
          <a:lstStyle/>
          <a:p>
            <a:pPr rtl="0"/>
            <a:r>
              <a:rPr lang="ru-RU" b="1" dirty="0"/>
              <a:t>Описание проекта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1797845"/>
            <a:ext cx="7156415" cy="3262310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algn="just"/>
            <a:r>
              <a:rPr lang="ru-RU" dirty="0"/>
              <a:t>Функции сайта: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Информация о клинике и услугах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Отзывы пользователей</a:t>
            </a:r>
          </a:p>
          <a:p>
            <a:pPr algn="just"/>
            <a:r>
              <a:rPr lang="ru-RU" dirty="0"/>
              <a:t>Технологии: 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78D97-71C1-B640-BA57-F260AA8B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A477B96-87B4-8329-DD8A-23878C963C90}"/>
              </a:ext>
            </a:extLst>
          </p:cNvPr>
          <p:cNvSpPr txBox="1">
            <a:spLocks/>
          </p:cNvSpPr>
          <p:nvPr/>
        </p:nvSpPr>
        <p:spPr>
          <a:xfrm>
            <a:off x="2586108" y="3803651"/>
            <a:ext cx="7156415" cy="1659203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latin typeface="Corbel" panose="020B0503020204020204" pitchFamily="34" charset="0"/>
                <a:cs typeface="Times New Roman" panose="02020603050405020304" pitchFamily="18" charset="0"/>
              </a:rPr>
              <a:t>HTML</a:t>
            </a:r>
            <a:endParaRPr lang="en-US" dirty="0"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Corbel" panose="020B0503020204020204" pitchFamily="34" charset="0"/>
                <a:cs typeface="Times New Roman" panose="02020603050405020304" pitchFamily="18" charset="0"/>
              </a:rPr>
              <a:t>CSS</a:t>
            </a:r>
            <a:endParaRPr lang="en-US" dirty="0"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Corbel" panose="020B0503020204020204" pitchFamily="34" charset="0"/>
                <a:cs typeface="Times New Roman" panose="02020603050405020304" pitchFamily="18" charset="0"/>
              </a:rPr>
              <a:t>Javascript</a:t>
            </a:r>
            <a:endParaRPr lang="en-US" dirty="0"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Corbel" panose="020B0503020204020204" pitchFamily="34" charset="0"/>
                <a:cs typeface="Times New Roman" panose="02020603050405020304" pitchFamily="18" charset="0"/>
              </a:rPr>
              <a:t>Vue JS</a:t>
            </a:r>
          </a:p>
          <a:p>
            <a:pPr algn="just"/>
            <a:r>
              <a:rPr lang="en-US" dirty="0">
                <a:latin typeface="Corbel" panose="020B0503020204020204" pitchFamily="34" charset="0"/>
                <a:cs typeface="Times New Roman" panose="02020603050405020304" pitchFamily="18" charset="0"/>
              </a:rPr>
              <a:t>Nest JS</a:t>
            </a:r>
          </a:p>
          <a:p>
            <a:pPr algn="just"/>
            <a:r>
              <a:rPr lang="en-US" dirty="0">
                <a:latin typeface="Corbel" panose="020B0503020204020204" pitchFamily="34" charset="0"/>
                <a:cs typeface="Times New Roman" panose="02020603050405020304" pitchFamily="18" charset="0"/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239240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25CF0-656A-05A2-B1BD-454FDE18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2659B-9B0C-17F9-8543-741525E55F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3081" y="892176"/>
            <a:ext cx="4578319" cy="5073648"/>
          </a:xfrm>
        </p:spPr>
        <p:txBody>
          <a:bodyPr/>
          <a:lstStyle/>
          <a:p>
            <a:pPr algn="just"/>
            <a:r>
              <a:rPr lang="ru-RU" dirty="0"/>
              <a:t>Почему я выбрал </a:t>
            </a:r>
            <a:r>
              <a:rPr lang="en-US" dirty="0">
                <a:latin typeface="Corbel" panose="020B0503020204020204" pitchFamily="34" charset="0"/>
              </a:rPr>
              <a:t>PostgreSQL</a:t>
            </a:r>
            <a:r>
              <a:rPr lang="en-US" dirty="0"/>
              <a:t> </a:t>
            </a:r>
            <a:r>
              <a:rPr lang="ru-RU" dirty="0"/>
              <a:t>как основную БД?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Доступ на любой платформе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Легкая установка в </a:t>
            </a:r>
            <a:r>
              <a:rPr lang="en-US" dirty="0">
                <a:latin typeface="Corbel" panose="020B0503020204020204" pitchFamily="34" charset="0"/>
              </a:rPr>
              <a:t>docker-</a:t>
            </a:r>
            <a:r>
              <a:rPr lang="ru-RU" dirty="0"/>
              <a:t>контейнер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Схожесть в работе с </a:t>
            </a:r>
            <a:r>
              <a:rPr lang="en-US" dirty="0">
                <a:latin typeface="Corbel" panose="020B0503020204020204" pitchFamily="34" charset="0"/>
              </a:rPr>
              <a:t>MSSQL</a:t>
            </a:r>
            <a:endParaRPr lang="ru-RU" dirty="0">
              <a:latin typeface="Corbel" panose="020B0503020204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EF9610-D5E0-0474-D96B-38D64FDCBD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127" t="-20797" r="6694" b="-10980"/>
          <a:stretch/>
        </p:blipFill>
        <p:spPr>
          <a:xfrm>
            <a:off x="9355666" y="1184942"/>
            <a:ext cx="2032000" cy="4241849"/>
          </a:xfrm>
        </p:spPr>
      </p:pic>
    </p:spTree>
    <p:extLst>
      <p:ext uri="{BB962C8B-B14F-4D97-AF65-F5344CB8AC3E}">
        <p14:creationId xmlns:p14="http://schemas.microsoft.com/office/powerpoint/2010/main" val="212120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33D67-0FD7-4C84-7942-CB5978C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JS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7A0CF3-F989-3215-2C3C-BB81B403C2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Почему я выбрал </a:t>
            </a:r>
            <a:r>
              <a:rPr lang="en-US" dirty="0">
                <a:latin typeface="Corbel" panose="020B0503020204020204" pitchFamily="34" charset="0"/>
              </a:rPr>
              <a:t>Nest JS </a:t>
            </a:r>
            <a:r>
              <a:rPr lang="ru-RU" dirty="0"/>
              <a:t>для написания </a:t>
            </a:r>
            <a:r>
              <a:rPr lang="en-US" dirty="0">
                <a:latin typeface="Corbel" panose="020B0503020204020204" pitchFamily="34" charset="0"/>
              </a:rPr>
              <a:t>API</a:t>
            </a:r>
            <a:r>
              <a:rPr lang="ru-RU" dirty="0"/>
              <a:t>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Строго типизированный </a:t>
            </a:r>
            <a:r>
              <a:rPr lang="en-US" dirty="0">
                <a:latin typeface="Corbel" panose="020B0503020204020204" pitchFamily="34" charset="0"/>
              </a:rPr>
              <a:t>TypeScript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ru-RU" dirty="0"/>
              <a:t>улучшает производительность и читаемость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Express</a:t>
            </a:r>
            <a:r>
              <a:rPr lang="en-US" dirty="0"/>
              <a:t>, </a:t>
            </a:r>
            <a:r>
              <a:rPr lang="ru-RU" dirty="0"/>
              <a:t>на котором основывается этот фреймворк позволяет быстро развернуть проект</a:t>
            </a:r>
            <a:endParaRPr lang="en-US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13FB94-DE98-7037-86F6-75C891173B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3" t="-67772" r="-1640" b="-51013"/>
          <a:stretch/>
        </p:blipFill>
        <p:spPr>
          <a:xfrm>
            <a:off x="9042400" y="892176"/>
            <a:ext cx="2430462" cy="5073648"/>
          </a:xfrm>
        </p:spPr>
      </p:pic>
    </p:spTree>
    <p:extLst>
      <p:ext uri="{BB962C8B-B14F-4D97-AF65-F5344CB8AC3E}">
        <p14:creationId xmlns:p14="http://schemas.microsoft.com/office/powerpoint/2010/main" val="117327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4D9B5-FB12-AD14-7131-643F7B3F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9432B2-3922-5076-FB8D-CCD8F601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JS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2DFC7C-1747-DF67-DF36-BFCCBB81FD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Почему я выбрал </a:t>
            </a:r>
            <a:r>
              <a:rPr lang="en-US" dirty="0">
                <a:latin typeface="Corbel" panose="020B0503020204020204" pitchFamily="34" charset="0"/>
              </a:rPr>
              <a:t>Vue JS </a:t>
            </a:r>
            <a:r>
              <a:rPr lang="ru-RU" dirty="0"/>
              <a:t>для написания </a:t>
            </a:r>
            <a:r>
              <a:rPr lang="ru-RU" dirty="0">
                <a:latin typeface="Corbel" panose="020B0503020204020204" pitchFamily="34" charset="0"/>
              </a:rPr>
              <a:t>фронтенда</a:t>
            </a:r>
            <a:r>
              <a:rPr lang="ru-RU" dirty="0"/>
              <a:t>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Удобное отображение реактивных данных через </a:t>
            </a:r>
            <a:r>
              <a:rPr lang="en-US" dirty="0" err="1">
                <a:latin typeface="Corbel" panose="020B0503020204020204" pitchFamily="34" charset="0"/>
              </a:rPr>
              <a:t>vue</a:t>
            </a:r>
            <a:r>
              <a:rPr lang="en-US" dirty="0">
                <a:latin typeface="Corbel" panose="020B0503020204020204" pitchFamily="34" charset="0"/>
              </a:rPr>
              <a:t>-</a:t>
            </a:r>
            <a:r>
              <a:rPr lang="ru-RU" dirty="0"/>
              <a:t>компоненты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dirty="0" err="1">
                <a:latin typeface="Corbel" panose="020B0503020204020204" pitchFamily="34" charset="0"/>
              </a:rPr>
              <a:t>js</a:t>
            </a:r>
            <a:r>
              <a:rPr lang="en-US" dirty="0"/>
              <a:t> </a:t>
            </a:r>
            <a:r>
              <a:rPr lang="ru-RU" dirty="0"/>
              <a:t>скриптов прямо в </a:t>
            </a:r>
            <a:r>
              <a:rPr lang="en-US" dirty="0">
                <a:latin typeface="Corbel" panose="020B0503020204020204" pitchFamily="34" charset="0"/>
              </a:rPr>
              <a:t>html</a:t>
            </a:r>
            <a:r>
              <a:rPr lang="en-US" dirty="0"/>
              <a:t> </a:t>
            </a:r>
            <a:r>
              <a:rPr lang="ru-RU" dirty="0"/>
              <a:t>коде (типа </a:t>
            </a:r>
            <a:r>
              <a:rPr lang="en-US" dirty="0">
                <a:latin typeface="Corbel" panose="020B0503020204020204" pitchFamily="34" charset="0"/>
              </a:rPr>
              <a:t>v-if, v-for </a:t>
            </a:r>
            <a:r>
              <a:rPr lang="ru-RU" dirty="0"/>
              <a:t>и т.</a:t>
            </a:r>
            <a:r>
              <a:rPr lang="ru-RU"/>
              <a:t>д.)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673FB6-2461-C7D6-52DE-FBD022C6FD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43" t="-66023" r="668" b="-72413"/>
          <a:stretch/>
        </p:blipFill>
        <p:spPr>
          <a:xfrm>
            <a:off x="9052747" y="511176"/>
            <a:ext cx="2430462" cy="5073648"/>
          </a:xfrm>
        </p:spPr>
      </p:pic>
    </p:spTree>
    <p:extLst>
      <p:ext uri="{BB962C8B-B14F-4D97-AF65-F5344CB8AC3E}">
        <p14:creationId xmlns:p14="http://schemas.microsoft.com/office/powerpoint/2010/main" val="4184380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79" y="240633"/>
            <a:ext cx="7156415" cy="1333639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5100"/>
            <a:ext cx="713739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3" name="Видео">
            <a:hlinkClick r:id="" action="ppaction://media"/>
            <a:extLst>
              <a:ext uri="{FF2B5EF4-FFF2-40B4-BE49-F238E27FC236}">
                <a16:creationId xmlns:a16="http://schemas.microsoft.com/office/drawing/2014/main" id="{D935DB76-6D91-038A-05FB-A41B45375C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6493" y="1668654"/>
            <a:ext cx="6259006" cy="35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kyscrapers in city">
            <a:extLst>
              <a:ext uri="{FF2B5EF4-FFF2-40B4-BE49-F238E27FC236}">
                <a16:creationId xmlns:a16="http://schemas.microsoft.com/office/drawing/2014/main" id="{D0DCDC9B-472C-817C-9672-435D418D23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2" y="434833"/>
            <a:ext cx="7156415" cy="928179"/>
          </a:xfrm>
        </p:spPr>
        <p:txBody>
          <a:bodyPr/>
          <a:lstStyle/>
          <a:p>
            <a:pPr rtl="0"/>
            <a:r>
              <a:rPr lang="ru-RU" b="1" dirty="0"/>
              <a:t>Заключение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42DF4-FFE2-7AFF-4B36-222051AD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DC27B-C555-58FA-246C-688FEF8ECE4B}"/>
              </a:ext>
            </a:extLst>
          </p:cNvPr>
          <p:cNvSpPr txBox="1">
            <a:spLocks/>
          </p:cNvSpPr>
          <p:nvPr/>
        </p:nvSpPr>
        <p:spPr>
          <a:xfrm>
            <a:off x="2527299" y="1797845"/>
            <a:ext cx="7156415" cy="326231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0">
              <a:buNone/>
            </a:pPr>
            <a:r>
              <a:rPr lang="ru-RU" dirty="0"/>
              <a:t>Проект был интересным вызовом, который проверил мои силы, выполнить его было не сложно, но в нем есть немало вещей, которые можно было бы усовершенствовать!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3"/>
            <a:ext cx="7156415" cy="1740548"/>
          </a:xfrm>
        </p:spPr>
        <p:txBody>
          <a:bodyPr anchor="ctr"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21271" y="3670658"/>
            <a:ext cx="5149459" cy="151093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0" id="{9BD71EDD-469E-4D4E-A40A-B14F6807FCBA}" vid="{17CDA7A4-B369-430D-9DFB-4C96400196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316C43-4A17-4971-BB8F-F0F6B8CDF2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5C14155-A57F-48FA-B253-A79CB6269D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2A85E2-5219-4B5F-9D52-D97CA94AA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180</Words>
  <Application>Microsoft Office PowerPoint</Application>
  <PresentationFormat>Широкоэкранный</PresentationFormat>
  <Paragraphs>34</Paragraphs>
  <Slides>8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Corbel</vt:lpstr>
      <vt:lpstr>Gill Sans MT</vt:lpstr>
      <vt:lpstr>Noto Serif CJK SC</vt:lpstr>
      <vt:lpstr>Parcel</vt:lpstr>
      <vt:lpstr>Курсовой проект   По МДК 09.02.  «Оптимизация веб-приложений»   На тему:  «Разработка Web-сайта ветеринарной клиники»</vt:lpstr>
      <vt:lpstr>Описание проекта</vt:lpstr>
      <vt:lpstr>POSTGRESQL</vt:lpstr>
      <vt:lpstr>NEST JS</vt:lpstr>
      <vt:lpstr>VUE JS</vt:lpstr>
      <vt:lpstr>Демонстрация проекта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speaking solutions</dc:title>
  <cp:lastModifiedBy>fre fre</cp:lastModifiedBy>
  <cp:revision>17</cp:revision>
  <dcterms:created xsi:type="dcterms:W3CDTF">2024-02-15T21:11:36Z</dcterms:created>
  <dcterms:modified xsi:type="dcterms:W3CDTF">2025-04-29T14:45:24Z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